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072" y="-68"/>
      </p:cViewPr>
      <p:guideLst>
        <p:guide orient="horz" pos="2153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2020-05-22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jpeg"  /><Relationship Id="rId4" Type="http://schemas.openxmlformats.org/officeDocument/2006/relationships/image" Target="../media/image2.jpeg"  /><Relationship Id="rId5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jpeg"  /><Relationship Id="rId4" Type="http://schemas.openxmlformats.org/officeDocument/2006/relationships/image" Target="../media/image5.jpe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.png"  /><Relationship Id="rId4" Type="http://schemas.openxmlformats.org/officeDocument/2006/relationships/video" Target="../media/unknown1.mp4"  /><Relationship Id="rId5" Type="http://schemas.microsoft.com/office/2007/relationships/media" Target="../media/unknown1.mp4"  /><Relationship Id="rId6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56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spc="-150">
                <a:solidFill>
                  <a:schemeClr val="bg1"/>
                </a:solidFill>
              </a:rPr>
              <a:t> 동네 도서관 서비스</a:t>
            </a:r>
            <a:endParaRPr lang="ko-KR" altLang="en-US" sz="4400" b="1" spc="-15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7" y="3954542"/>
            <a:ext cx="2736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발표자</a:t>
            </a:r>
            <a:r>
              <a:rPr lang="en-US" altLang="ko-KR" sz="1600" b="1">
                <a:solidFill>
                  <a:schemeClr val="bg1"/>
                </a:solidFill>
              </a:rPr>
              <a:t>:</a:t>
            </a:r>
            <a:r>
              <a:rPr lang="ko-KR" altLang="en-US" sz="1600" b="1">
                <a:solidFill>
                  <a:schemeClr val="bg1"/>
                </a:solidFill>
              </a:rPr>
              <a:t> 문지홍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5756" y="2348880"/>
            <a:ext cx="4392488" cy="297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java</a:t>
            </a:r>
            <a:r>
              <a:rPr lang="ko-KR" altLang="en-US" sz="1400" b="1">
                <a:solidFill>
                  <a:schemeClr val="tx2">
                    <a:lumMod val="50000"/>
                  </a:schemeClr>
                </a:solidFill>
              </a:rPr>
              <a:t>를 바탕으로 </a:t>
            </a: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db</a:t>
            </a:r>
            <a:r>
              <a:rPr lang="ko-KR" altLang="en-US" sz="1400" b="1">
                <a:solidFill>
                  <a:schemeClr val="tx2">
                    <a:lumMod val="50000"/>
                  </a:schemeClr>
                </a:solidFill>
              </a:rPr>
              <a:t>을 활용한 </a:t>
            </a: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jframe</a:t>
            </a:r>
            <a:r>
              <a:rPr lang="ko-KR" altLang="en-US" sz="1400" b="1">
                <a:solidFill>
                  <a:schemeClr val="tx2">
                    <a:lumMod val="50000"/>
                  </a:schemeClr>
                </a:solidFill>
              </a:rPr>
              <a:t>화면 서비스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5922421"/>
            <a:ext cx="3600400" cy="362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2915816" y="4696167"/>
            <a:ext cx="3312368" cy="317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solidFill>
                  <a:schemeClr val="bg1"/>
                </a:solidFill>
              </a:rPr>
              <a:t>1</a:t>
            </a:r>
            <a:r>
              <a:rPr lang="ko-KR" altLang="en-US" sz="1500" b="1">
                <a:solidFill>
                  <a:schemeClr val="bg1"/>
                </a:solidFill>
              </a:rPr>
              <a:t>조 </a:t>
            </a:r>
            <a:r>
              <a:rPr lang="en-US" altLang="ko-KR" sz="1500" b="1">
                <a:solidFill>
                  <a:schemeClr val="bg1"/>
                </a:solidFill>
              </a:rPr>
              <a:t>:</a:t>
            </a:r>
            <a:r>
              <a:rPr lang="ko-KR" altLang="en-US" sz="1500" b="1">
                <a:solidFill>
                  <a:schemeClr val="bg1"/>
                </a:solidFill>
              </a:rPr>
              <a:t> 김도연</a:t>
            </a:r>
            <a:r>
              <a:rPr lang="en-US" altLang="ko-KR" sz="1500" b="1">
                <a:solidFill>
                  <a:schemeClr val="bg1"/>
                </a:solidFill>
              </a:rPr>
              <a:t>,</a:t>
            </a:r>
            <a:r>
              <a:rPr lang="ko-KR" altLang="en-US" sz="1500" b="1">
                <a:solidFill>
                  <a:schemeClr val="bg1"/>
                </a:solidFill>
              </a:rPr>
              <a:t> 김영인</a:t>
            </a:r>
            <a:r>
              <a:rPr lang="en-US" altLang="ko-KR" sz="1500" b="1">
                <a:solidFill>
                  <a:schemeClr val="bg1"/>
                </a:solidFill>
              </a:rPr>
              <a:t>,</a:t>
            </a:r>
            <a:r>
              <a:rPr lang="ko-KR" altLang="en-US" sz="1500" b="1">
                <a:solidFill>
                  <a:schemeClr val="bg1"/>
                </a:solidFill>
              </a:rPr>
              <a:t> 문지홍</a:t>
            </a:r>
            <a:r>
              <a:rPr lang="en-US" altLang="ko-KR" sz="1500" b="1">
                <a:solidFill>
                  <a:schemeClr val="bg1"/>
                </a:solidFill>
              </a:rPr>
              <a:t>,</a:t>
            </a:r>
            <a:r>
              <a:rPr lang="ko-KR" altLang="en-US" sz="1500" b="1">
                <a:solidFill>
                  <a:schemeClr val="bg1"/>
                </a:solidFill>
              </a:rPr>
              <a:t> 이광일</a:t>
            </a:r>
            <a:endParaRPr lang="ko-KR" altLang="en-US" sz="15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동네 도서관 서비스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8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6"/>
          <p:cNvSpPr txBox="1"/>
          <p:nvPr/>
        </p:nvSpPr>
        <p:spPr>
          <a:xfrm>
            <a:off x="3059832" y="2807216"/>
            <a:ext cx="3096344" cy="909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Q &amp; A</a:t>
            </a:r>
            <a:endParaRPr lang="en-US" altLang="ko-KR" sz="5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THANK</a:t>
            </a:r>
            <a:endParaRPr lang="en-US" altLang="ko-KR" sz="54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YOU</a:t>
            </a:r>
            <a:endParaRPr lang="ko-KR" altLang="en-US" sz="54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600" b="1">
                <a:solidFill>
                  <a:schemeClr val="tx2">
                    <a:lumMod val="50000"/>
                  </a:schemeClr>
                </a:solidFill>
              </a:rPr>
              <a:t>발표자</a:t>
            </a:r>
            <a:r>
              <a:rPr lang="en-US" altLang="ko-KR" sz="1600" b="1">
                <a:solidFill>
                  <a:schemeClr val="tx2">
                    <a:lumMod val="50000"/>
                  </a:schemeClr>
                </a:solidFill>
              </a:rPr>
              <a:t>:</a:t>
            </a:r>
            <a:r>
              <a:rPr lang="ko-KR" altLang="en-US" sz="1600" b="1">
                <a:solidFill>
                  <a:schemeClr val="tx2">
                    <a:lumMod val="50000"/>
                  </a:schemeClr>
                </a:solidFill>
              </a:rPr>
              <a:t> 문지홍</a:t>
            </a:r>
            <a:endParaRPr lang="ko-KR" altLang="en-US" sz="16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동네 도서관 서비스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6563361" cy="9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HY헤드라인M"/>
                <a:ea typeface="HY헤드라인M"/>
              </a:rPr>
              <a:t>01    02    03    04  </a:t>
            </a:r>
            <a:endParaRPr lang="en-US" altLang="ko-KR" sz="5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  <a:endParaRPr lang="ko-KR" altLang="en-US" b="1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35696" y="3861048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프로그램 화면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3888" y="3851756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시연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48064" y="3861048"/>
            <a:ext cx="187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에필로그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32240" y="3861048"/>
            <a:ext cx="219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b="1" i="0" u="none" strike="noStrike" cap="none" spc="-150" normalizeH="0" baseline="0">
                <a:solidFill>
                  <a:schemeClr val="bg1"/>
                </a:solidFill>
                <a:effectLst/>
                <a:latin typeface="+mj-ea"/>
                <a:ea typeface="+mj-ea"/>
                <a:cs typeface="굴림"/>
              </a:rPr>
              <a:t>Q &amp; A</a:t>
            </a:r>
            <a:endParaRPr kumimoji="1" lang="en-US" altLang="ko-KR" b="1" i="0" u="none" strike="noStrike" cap="none" spc="-150" normalizeH="0" baseline="0">
              <a:solidFill>
                <a:schemeClr val="bg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2051720" y="4319745"/>
            <a:ext cx="6563362" cy="909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HY헤드라인M"/>
                <a:ea typeface="HY헤드라인M"/>
              </a:rPr>
              <a:t>05    06    07    08  </a:t>
            </a:r>
            <a:endParaRPr lang="en-US" altLang="ko-KR" sz="5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33" name="직선 연결선 11"/>
          <p:cNvCxnSpPr/>
          <p:nvPr/>
        </p:nvCxnSpPr>
        <p:spPr>
          <a:xfrm>
            <a:off x="2123727" y="426644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12"/>
          <p:cNvCxnSpPr/>
          <p:nvPr/>
        </p:nvCxnSpPr>
        <p:spPr>
          <a:xfrm>
            <a:off x="3851919" y="426644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13"/>
          <p:cNvCxnSpPr/>
          <p:nvPr/>
        </p:nvCxnSpPr>
        <p:spPr>
          <a:xfrm>
            <a:off x="5580111" y="426644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4"/>
          <p:cNvCxnSpPr/>
          <p:nvPr/>
        </p:nvCxnSpPr>
        <p:spPr>
          <a:xfrm>
            <a:off x="7308303" y="426644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11"/>
          <p:cNvCxnSpPr/>
          <p:nvPr/>
        </p:nvCxnSpPr>
        <p:spPr>
          <a:xfrm>
            <a:off x="2267743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2"/>
          <p:cNvCxnSpPr/>
          <p:nvPr/>
        </p:nvCxnSpPr>
        <p:spPr>
          <a:xfrm>
            <a:off x="3995935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13"/>
          <p:cNvCxnSpPr/>
          <p:nvPr/>
        </p:nvCxnSpPr>
        <p:spPr>
          <a:xfrm>
            <a:off x="5724127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6"/>
          <p:cNvSpPr txBox="1"/>
          <p:nvPr/>
        </p:nvSpPr>
        <p:spPr>
          <a:xfrm>
            <a:off x="1907704" y="2852936"/>
            <a:ext cx="1944216" cy="3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개발 동기 및 목적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2" name="TextBox 27"/>
          <p:cNvSpPr txBox="1"/>
          <p:nvPr/>
        </p:nvSpPr>
        <p:spPr>
          <a:xfrm>
            <a:off x="3743908" y="2839075"/>
            <a:ext cx="1656184" cy="36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시스템 개요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3" name="TextBox 28"/>
          <p:cNvSpPr txBox="1"/>
          <p:nvPr/>
        </p:nvSpPr>
        <p:spPr>
          <a:xfrm>
            <a:off x="5328084" y="2848367"/>
            <a:ext cx="1872208" cy="3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프로그램 구조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7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01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412776"/>
            <a:ext cx="417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>
                <a:solidFill>
                  <a:schemeClr val="tx2"/>
                </a:solidFill>
              </a:rPr>
              <a:t>[   </a:t>
            </a:r>
            <a:r>
              <a:rPr lang="ko-KR" altLang="en-US" b="1" spc="-150">
                <a:solidFill>
                  <a:schemeClr val="tx2"/>
                </a:solidFill>
              </a:rPr>
              <a:t>개발 환경   </a:t>
            </a:r>
            <a:r>
              <a:rPr lang="en-US" altLang="ko-KR" b="1" spc="-150">
                <a:solidFill>
                  <a:schemeClr val="tx2"/>
                </a:solidFill>
              </a:rPr>
              <a:t>]</a:t>
            </a:r>
            <a:endParaRPr lang="en-US" altLang="ko-KR" b="1" spc="-15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grpSp>
        <p:nvGrpSpPr>
          <p:cNvPr id="30" name=""/>
          <p:cNvGrpSpPr/>
          <p:nvPr/>
        </p:nvGrpSpPr>
        <p:grpSpPr>
          <a:xfrm rot="0">
            <a:off x="1187624" y="2103337"/>
            <a:ext cx="6936431" cy="4059932"/>
            <a:chOff x="1187624" y="2103337"/>
            <a:chExt cx="6936431" cy="4059932"/>
          </a:xfrm>
        </p:grpSpPr>
        <p:sp>
          <p:nvSpPr>
            <p:cNvPr id="31" name=""/>
            <p:cNvSpPr/>
            <p:nvPr/>
          </p:nvSpPr>
          <p:spPr>
            <a:xfrm rot="5400000">
              <a:off x="5513079" y="372829"/>
              <a:ext cx="782637" cy="443931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 w="9525" cap="flat" cmpd="sng" algn="ctr"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187624" y="2103337"/>
              <a:ext cx="2497115" cy="978296"/>
            </a:xfrm>
            <a:prstGeom prst="roundRect">
              <a:avLst>
                <a:gd name="adj" fmla="val 16667"/>
              </a:avLst>
            </a:prstGeom>
            <a:solidFill>
              <a:srgbClr val="17375e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"/>
            <p:cNvSpPr txBox="1"/>
            <p:nvPr/>
          </p:nvSpPr>
          <p:spPr>
            <a:xfrm>
              <a:off x="1187624" y="2103337"/>
              <a:ext cx="2497115" cy="97829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4769" tIns="32384" rIns="64769" bIns="32384" anchor="ctr" anchorCtr="0">
              <a:noAutofit/>
            </a:bodyPr>
            <a:lstStyle/>
            <a:p>
              <a:pPr lvl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700" b="1" kern="1200" spc="0"/>
                <a:t>운영체제</a:t>
              </a:r>
              <a:endParaRPr lang="ko-KR" altLang="en-US" sz="1700" b="1" kern="1200" spc="0"/>
            </a:p>
          </p:txBody>
        </p:sp>
        <p:sp>
          <p:nvSpPr>
            <p:cNvPr id="35" name=""/>
            <p:cNvSpPr/>
            <p:nvPr/>
          </p:nvSpPr>
          <p:spPr>
            <a:xfrm rot="5400000">
              <a:off x="5513079" y="1400040"/>
              <a:ext cx="782637" cy="443931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 w="9525" cap="flat" cmpd="sng" algn="ctr"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187624" y="3130549"/>
              <a:ext cx="2497115" cy="978296"/>
            </a:xfrm>
            <a:prstGeom prst="roundRect">
              <a:avLst>
                <a:gd name="adj" fmla="val 16667"/>
              </a:avLst>
            </a:prstGeom>
            <a:solidFill>
              <a:srgbClr val="17375e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"/>
            <p:cNvSpPr txBox="1"/>
            <p:nvPr/>
          </p:nvSpPr>
          <p:spPr>
            <a:xfrm>
              <a:off x="1187624" y="3130549"/>
              <a:ext cx="2497115" cy="97829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4769" tIns="32384" rIns="64769" bIns="32384" anchor="ctr" anchorCtr="0">
              <a:noAutofit/>
            </a:bodyPr>
            <a:lstStyle/>
            <a:p>
              <a:pPr lvl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700" b="1" kern="1200" spc="0"/>
                <a:t>언어</a:t>
              </a:r>
              <a:endParaRPr lang="ko-KR" altLang="en-US" sz="1700" b="1" kern="1200" spc="0"/>
            </a:p>
          </p:txBody>
        </p:sp>
        <p:sp>
          <p:nvSpPr>
            <p:cNvPr id="39" name=""/>
            <p:cNvSpPr/>
            <p:nvPr/>
          </p:nvSpPr>
          <p:spPr>
            <a:xfrm rot="5400000">
              <a:off x="5513079" y="2427251"/>
              <a:ext cx="782637" cy="443931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 w="9525" cap="flat" cmpd="sng" algn="ctr"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1187624" y="4157761"/>
              <a:ext cx="2497115" cy="978296"/>
            </a:xfrm>
            <a:prstGeom prst="roundRect">
              <a:avLst>
                <a:gd name="adj" fmla="val 16667"/>
              </a:avLst>
            </a:prstGeom>
            <a:solidFill>
              <a:srgbClr val="17375e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"/>
            <p:cNvSpPr txBox="1"/>
            <p:nvPr/>
          </p:nvSpPr>
          <p:spPr>
            <a:xfrm>
              <a:off x="1187624" y="4157761"/>
              <a:ext cx="2497115" cy="97829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4769" tIns="32384" rIns="64769" bIns="32384" anchor="ctr" anchorCtr="0">
              <a:noAutofit/>
            </a:bodyPr>
            <a:lstStyle/>
            <a:p>
              <a:pPr lvl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700" b="1" kern="1200" spc="0"/>
                <a:t>도구</a:t>
              </a:r>
              <a:endParaRPr lang="en-US" altLang="ko-KR" sz="1700" b="1" kern="1200" spc="0"/>
            </a:p>
          </p:txBody>
        </p:sp>
        <p:sp>
          <p:nvSpPr>
            <p:cNvPr id="43" name=""/>
            <p:cNvSpPr/>
            <p:nvPr/>
          </p:nvSpPr>
          <p:spPr>
            <a:xfrm rot="5400000">
              <a:off x="5513079" y="3454463"/>
              <a:ext cx="782637" cy="443931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 w="9525" cap="flat" cmpd="sng" algn="ctr"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1187624" y="5184973"/>
              <a:ext cx="2497115" cy="978296"/>
            </a:xfrm>
            <a:prstGeom prst="roundRect">
              <a:avLst>
                <a:gd name="adj" fmla="val 16667"/>
              </a:avLst>
            </a:prstGeom>
            <a:solidFill>
              <a:srgbClr val="17375e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 txBox="1"/>
            <p:nvPr/>
          </p:nvSpPr>
          <p:spPr>
            <a:xfrm>
              <a:off x="1187624" y="5184973"/>
              <a:ext cx="2497115" cy="97829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4769" tIns="32384" rIns="64769" bIns="32384" anchor="ctr" anchorCtr="0">
              <a:noAutofit/>
            </a:bodyPr>
            <a:lstStyle/>
            <a:p>
              <a:pPr lvl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700" b="1" kern="1200" spc="0"/>
                <a:t>DB</a:t>
              </a:r>
              <a:endParaRPr lang="en-US" altLang="ko-KR" sz="1700" b="1" kern="1200" spc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동네 도서관 서비스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0060" y="271681"/>
            <a:ext cx="754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개발 환경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4572000" y="2420888"/>
            <a:ext cx="2520280" cy="3600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sp>
        <p:nvSpPr>
          <p:cNvPr id="48" name=""/>
          <p:cNvSpPr txBox="1"/>
          <p:nvPr/>
        </p:nvSpPr>
        <p:spPr>
          <a:xfrm>
            <a:off x="4932040" y="2420888"/>
            <a:ext cx="1800200" cy="3585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Window 10</a:t>
            </a:r>
            <a:endParaRPr lang="en-US" altLang="ko-KR"/>
          </a:p>
        </p:txBody>
      </p:sp>
      <p:sp>
        <p:nvSpPr>
          <p:cNvPr id="57" name=""/>
          <p:cNvSpPr txBox="1"/>
          <p:nvPr/>
        </p:nvSpPr>
        <p:spPr>
          <a:xfrm>
            <a:off x="5148064" y="3429000"/>
            <a:ext cx="1152128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Java,</a:t>
            </a:r>
            <a:r>
              <a:rPr lang="ko-KR" altLang="en-US"/>
              <a:t> </a:t>
            </a:r>
            <a:r>
              <a:rPr lang="en-US" altLang="ko-KR"/>
              <a:t>sql</a:t>
            </a:r>
            <a:endParaRPr lang="en-US" altLang="ko-KR"/>
          </a:p>
        </p:txBody>
      </p:sp>
      <p:sp>
        <p:nvSpPr>
          <p:cNvPr id="58" name=""/>
          <p:cNvSpPr txBox="1"/>
          <p:nvPr/>
        </p:nvSpPr>
        <p:spPr>
          <a:xfrm>
            <a:off x="4644008" y="4429834"/>
            <a:ext cx="2376264" cy="359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Eclipse, sqldeveloper</a:t>
            </a:r>
            <a:endParaRPr lang="en-US" altLang="ko-KR"/>
          </a:p>
        </p:txBody>
      </p:sp>
      <p:sp>
        <p:nvSpPr>
          <p:cNvPr id="59" name=""/>
          <p:cNvSpPr txBox="1"/>
          <p:nvPr/>
        </p:nvSpPr>
        <p:spPr>
          <a:xfrm>
            <a:off x="5004048" y="5445224"/>
            <a:ext cx="1800200" cy="365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Oracle 11g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599" y="2371381"/>
            <a:ext cx="7200800" cy="2115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059230"/>
            <a:ext cx="7200800" cy="100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>
                <a:solidFill>
                  <a:schemeClr val="bg1">
                    <a:lumMod val="75000"/>
                  </a:schemeClr>
                </a:solidFill>
                <a:latin typeface="HY헤드라인M"/>
                <a:ea typeface="HY헤드라인M"/>
              </a:rPr>
              <a:t>“</a:t>
            </a:r>
            <a:r>
              <a:rPr lang="ko-KR" altLang="en-US" sz="6000">
                <a:solidFill>
                  <a:schemeClr val="bg1">
                    <a:lumMod val="75000"/>
                  </a:schemeClr>
                </a:solidFill>
                <a:latin typeface="HY헤드라인M"/>
                <a:ea typeface="HY헤드라인M"/>
              </a:rPr>
              <a:t>  </a:t>
            </a:r>
            <a:r>
              <a:rPr lang="en-US" altLang="ko-KR" sz="6000">
                <a:solidFill>
                  <a:schemeClr val="bg1">
                    <a:lumMod val="75000"/>
                  </a:schemeClr>
                </a:solidFill>
                <a:latin typeface="HY헤드라인M"/>
                <a:ea typeface="HY헤드라인M"/>
              </a:rPr>
              <a:t>           ”</a:t>
            </a:r>
            <a:endParaRPr lang="en-US" altLang="ko-KR" sz="6000">
              <a:solidFill>
                <a:schemeClr val="bg1">
                  <a:lumMod val="75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28" y="2399125"/>
            <a:ext cx="6624736" cy="200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요즘 대부분의 도서관은 책을 대여하고 반납하는 서비스와 더불어 자율적으로 공부하고 독서할 수 있는 열람실을 제공하고 있습니다. </a:t>
            </a:r>
            <a:endParaRPr lang="ko-KR" altLang="en-US" sz="1400"/>
          </a:p>
          <a:p>
            <a:pPr algn="ctr">
              <a:defRPr/>
            </a:pP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과거에는 도서관 관리자가 서비스를 직접 관리를 해야했다면, 요즘에는 POS기를 설치하여, 메인 컴퓨터 1~2대만으로 모든 서비스를 관리하고 있습니다.</a:t>
            </a:r>
            <a:endParaRPr lang="ko-KR" altLang="en-US" sz="1400"/>
          </a:p>
          <a:p>
            <a:pPr algn="ctr">
              <a:defRPr/>
            </a:pP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저희 조는 아직 POS기능이 구현이 되지않은 동네 도서관들이 pc한대만으로 쉽게 서비스를 관리하는 것이 가능한 프로그램을 만들 목적으로 '동네 도서관UI'라는 제목의 도서관 환경프로그램을 재현했습니다.</a:t>
            </a:r>
            <a:endParaRPr lang="ko-KR" altLang="en-US" sz="1400"/>
          </a:p>
        </p:txBody>
      </p:sp>
      <p:sp>
        <p:nvSpPr>
          <p:cNvPr id="11" name="TextBox 10"/>
          <p:cNvSpPr txBox="1"/>
          <p:nvPr/>
        </p:nvSpPr>
        <p:spPr>
          <a:xfrm>
            <a:off x="971600" y="1925067"/>
            <a:ext cx="7128792" cy="57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/>
              <a:t>가까운 곳에서 쉽고 간단한 도서관 서비스 이용하기</a:t>
            </a:r>
            <a:endParaRPr lang="ko-KR" altLang="en-US" b="1" spc="-150"/>
          </a:p>
          <a:p>
            <a:pPr algn="ctr">
              <a:defRPr/>
            </a:pPr>
            <a:r>
              <a:rPr lang="ko-KR" altLang="en-US" sz="1400" b="1" spc="-150">
                <a:latin typeface="+mn-ea"/>
              </a:rPr>
              <a:t> </a:t>
            </a:r>
            <a:endParaRPr lang="ko-KR" altLang="en-US" sz="1400" b="1" spc="-15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03246"/>
            <a:ext cx="4320480" cy="57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spc="-150">
                <a:solidFill>
                  <a:schemeClr val="tx2">
                    <a:lumMod val="75000"/>
                  </a:schemeClr>
                </a:solidFill>
                <a:latin typeface="+mj-lt"/>
                <a:ea typeface="HY헤드라인M"/>
              </a:rPr>
              <a:t>동네 도서관 서비스</a:t>
            </a:r>
            <a:endParaRPr lang="ko-KR" altLang="en-US" sz="3200" b="1" spc="-150">
              <a:solidFill>
                <a:schemeClr val="tx2">
                  <a:lumMod val="75000"/>
                </a:schemeClr>
              </a:solidFill>
              <a:latin typeface="+mj-lt"/>
              <a:ea typeface="HY헤드라인M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77931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41935" y="271681"/>
            <a:ext cx="1230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개발 동기 및 목적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pic>
        <p:nvPicPr>
          <p:cNvPr id="18" name="_x48549128" descr="EMB00000778ad7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492000" y="4653858"/>
            <a:ext cx="2160000" cy="1439437"/>
          </a:xfrm>
          <a:prstGeom prst="rect">
            <a:avLst/>
          </a:prstGeom>
          <a:noFill/>
        </p:spPr>
      </p:pic>
      <p:pic>
        <p:nvPicPr>
          <p:cNvPr id="19" name="_x48549128" descr="EMB00000778ad7b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84168" y="4653296"/>
            <a:ext cx="2064016" cy="1440000"/>
          </a:xfrm>
          <a:prstGeom prst="rect">
            <a:avLst/>
          </a:prstGeom>
          <a:noFill/>
        </p:spPr>
      </p:pic>
      <p:pic>
        <p:nvPicPr>
          <p:cNvPr id="20" name="_x189903544" descr="EMB00000778ad7e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3847" y="4653858"/>
            <a:ext cx="2160001" cy="1439438"/>
          </a:xfrm>
          <a:prstGeom prst="rect">
            <a:avLst/>
          </a:prstGeom>
          <a:noFill/>
        </p:spPr>
      </p:pic>
      <p:sp>
        <p:nvSpPr>
          <p:cNvPr id="24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동네 도서관 서비스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2910" y="271681"/>
            <a:ext cx="887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시스템 개요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</a:t>
            </a:r>
            <a:r>
              <a:rPr lang="ko-KR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3</a:t>
            </a:r>
            <a:endParaRPr lang="ko-KR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9" name=""/>
          <p:cNvSpPr/>
          <p:nvPr/>
        </p:nvSpPr>
        <p:spPr>
          <a:xfrm>
            <a:off x="5292080" y="3573016"/>
            <a:ext cx="936104" cy="2160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64561" y="2062534"/>
            <a:ext cx="2039887" cy="158249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81720" y="3789040"/>
            <a:ext cx="2022728" cy="1584176"/>
          </a:xfrm>
          <a:prstGeom prst="rect">
            <a:avLst/>
          </a:prstGeom>
        </p:spPr>
      </p:pic>
      <p:sp>
        <p:nvSpPr>
          <p:cNvPr id="25" name="TextBox 11"/>
          <p:cNvSpPr txBox="1"/>
          <p:nvPr/>
        </p:nvSpPr>
        <p:spPr>
          <a:xfrm>
            <a:off x="5004048" y="3294675"/>
            <a:ext cx="1584176" cy="268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</a:rPr>
              <a:t>도서관</a:t>
            </a:r>
            <a:r>
              <a:rPr lang="en-US" altLang="ko-KR" sz="1200" b="1">
                <a:solidFill>
                  <a:schemeClr val="dk1"/>
                </a:solidFill>
              </a:rPr>
              <a:t>,</a:t>
            </a:r>
            <a:r>
              <a:rPr lang="ko-KR" altLang="ko-KR" sz="1200" b="1">
                <a:solidFill>
                  <a:schemeClr val="dk1"/>
                </a:solidFill>
              </a:rPr>
              <a:t>열람실 이용</a:t>
            </a:r>
            <a:endParaRPr lang="ko-KR" altLang="ko-KR" sz="1200" b="1">
              <a:solidFill>
                <a:schemeClr val="dk1"/>
              </a:solidFill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동네 도서관 서비스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33" name=""/>
          <p:cNvGrpSpPr/>
          <p:nvPr/>
        </p:nvGrpSpPr>
        <p:grpSpPr>
          <a:xfrm rot="0">
            <a:off x="755576" y="3717032"/>
            <a:ext cx="4248472" cy="2287914"/>
            <a:chOff x="755576" y="3717032"/>
            <a:chExt cx="4248472" cy="2287914"/>
          </a:xfrm>
        </p:grpSpPr>
        <p:sp>
          <p:nvSpPr>
            <p:cNvPr id="29" name=""/>
            <p:cNvSpPr/>
            <p:nvPr/>
          </p:nvSpPr>
          <p:spPr>
            <a:xfrm>
              <a:off x="755576" y="3717032"/>
              <a:ext cx="4248472" cy="1944215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8" name="Picture 2" descr="사람 픽토그램에 대한 이미지 검색결과"/>
            <p:cNvPicPr>
              <a:picLocks noChangeAspect="1" noChangeArrowheads="1"/>
            </p:cNvPicPr>
            <p:nvPr/>
          </p:nvPicPr>
          <p:blipFill rotWithShape="1">
            <a:blip r:embed="rId5"/>
            <a:srcRect l="50800" r="25300" b="46820"/>
            <a:stretch>
              <a:fillRect/>
            </a:stretch>
          </p:blipFill>
          <p:spPr>
            <a:xfrm>
              <a:off x="1115616" y="4203086"/>
              <a:ext cx="586351" cy="1026114"/>
            </a:xfrm>
            <a:prstGeom prst="rect">
              <a:avLst/>
            </a:prstGeom>
            <a:noFill/>
          </p:spPr>
        </p:pic>
        <p:pic>
          <p:nvPicPr>
            <p:cNvPr id="17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76924" y="4149080"/>
              <a:ext cx="1195076" cy="1152127"/>
            </a:xfrm>
            <a:prstGeom prst="rect">
              <a:avLst/>
            </a:prstGeom>
          </p:spPr>
        </p:pic>
        <p:sp>
          <p:nvSpPr>
            <p:cNvPr id="15" name=""/>
            <p:cNvSpPr/>
            <p:nvPr/>
          </p:nvSpPr>
          <p:spPr>
            <a:xfrm>
              <a:off x="2123728" y="4653136"/>
              <a:ext cx="936104" cy="216024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1835696" y="5733256"/>
              <a:ext cx="1872208" cy="2716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b="1">
                  <a:solidFill>
                    <a:schemeClr val="dk1"/>
                  </a:solidFill>
                </a:rPr>
                <a:t>프로그램 사용 후</a:t>
              </a:r>
              <a:endParaRPr lang="ko-KR" altLang="en-US" sz="1200" b="1">
                <a:solidFill>
                  <a:schemeClr val="dk1"/>
                </a:solidFill>
              </a:endParaRPr>
            </a:p>
          </p:txBody>
        </p:sp>
        <p:sp>
          <p:nvSpPr>
            <p:cNvPr id="23" name="TextBox 11"/>
            <p:cNvSpPr txBox="1"/>
            <p:nvPr/>
          </p:nvSpPr>
          <p:spPr>
            <a:xfrm>
              <a:off x="1691680" y="4077072"/>
              <a:ext cx="1872208" cy="4519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b="1">
                  <a:solidFill>
                    <a:schemeClr val="dk1"/>
                  </a:solidFill>
                </a:rPr>
                <a:t>도서관 사용 기록이 </a:t>
              </a:r>
              <a:endParaRPr lang="ko-KR" altLang="en-US" sz="1200" b="1">
                <a:solidFill>
                  <a:schemeClr val="dk1"/>
                </a:solidFill>
              </a:endParaRPr>
            </a:p>
            <a:p>
              <a:pPr algn="ctr">
                <a:defRPr/>
              </a:pPr>
              <a:r>
                <a:rPr lang="en-US" altLang="en-US" sz="1200" b="1">
                  <a:solidFill>
                    <a:schemeClr val="dk1"/>
                  </a:solidFill>
                </a:rPr>
                <a:t>PC</a:t>
              </a:r>
              <a:r>
                <a:rPr lang="ko-KR" altLang="en-US" sz="1200" b="1">
                  <a:solidFill>
                    <a:schemeClr val="dk1"/>
                  </a:solidFill>
                </a:rPr>
                <a:t>에 자동으로 저장</a:t>
              </a:r>
              <a:endParaRPr lang="ko-KR" altLang="en-US" sz="1200" b="1">
                <a:solidFill>
                  <a:schemeClr val="dk1"/>
                </a:solidFill>
              </a:endParaRPr>
            </a:p>
          </p:txBody>
        </p:sp>
      </p:grpSp>
      <p:grpSp>
        <p:nvGrpSpPr>
          <p:cNvPr id="32" name=""/>
          <p:cNvGrpSpPr/>
          <p:nvPr/>
        </p:nvGrpSpPr>
        <p:grpSpPr>
          <a:xfrm rot="0">
            <a:off x="755576" y="1340768"/>
            <a:ext cx="4248472" cy="2232247"/>
            <a:chOff x="755576" y="1340768"/>
            <a:chExt cx="4248472" cy="2232247"/>
          </a:xfrm>
        </p:grpSpPr>
        <p:sp>
          <p:nvSpPr>
            <p:cNvPr id="12" name="TextBox 11"/>
            <p:cNvSpPr txBox="1"/>
            <p:nvPr/>
          </p:nvSpPr>
          <p:spPr>
            <a:xfrm>
              <a:off x="1835696" y="1340768"/>
              <a:ext cx="1872208" cy="272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b="1">
                  <a:solidFill>
                    <a:schemeClr val="dk1"/>
                  </a:solidFill>
                </a:rPr>
                <a:t>프로그램 사용 전</a:t>
              </a:r>
              <a:endParaRPr lang="ko-KR" altLang="en-US" sz="1200" b="1">
                <a:solidFill>
                  <a:schemeClr val="dk1"/>
                </a:solidFill>
              </a:endParaRPr>
            </a:p>
          </p:txBody>
        </p:sp>
        <p:sp>
          <p:nvSpPr>
            <p:cNvPr id="30" name=""/>
            <p:cNvSpPr/>
            <p:nvPr/>
          </p:nvSpPr>
          <p:spPr>
            <a:xfrm>
              <a:off x="755576" y="1628800"/>
              <a:ext cx="4248472" cy="1944215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2123728" y="2564904"/>
              <a:ext cx="936104" cy="216024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8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506313" y="1988840"/>
              <a:ext cx="1209702" cy="1224136"/>
            </a:xfrm>
            <a:prstGeom prst="rect">
              <a:avLst/>
            </a:prstGeom>
          </p:spPr>
        </p:pic>
        <p:sp>
          <p:nvSpPr>
            <p:cNvPr id="24" name="TextBox 11"/>
            <p:cNvSpPr txBox="1"/>
            <p:nvPr/>
          </p:nvSpPr>
          <p:spPr>
            <a:xfrm>
              <a:off x="1691680" y="1970152"/>
              <a:ext cx="1872208" cy="450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b="1">
                  <a:solidFill>
                    <a:schemeClr val="dk1"/>
                  </a:solidFill>
                </a:rPr>
                <a:t>도서관 사용 기록을 </a:t>
              </a:r>
              <a:endParaRPr lang="ko-KR" altLang="en-US" sz="1200" b="1">
                <a:solidFill>
                  <a:schemeClr val="dk1"/>
                </a:solidFill>
              </a:endParaRPr>
            </a:p>
            <a:p>
              <a:pPr algn="ctr">
                <a:defRPr/>
              </a:pPr>
              <a:r>
                <a:rPr lang="ko-KR" altLang="en-US" sz="1200" b="1">
                  <a:solidFill>
                    <a:schemeClr val="dk1"/>
                  </a:solidFill>
                </a:rPr>
                <a:t>장부에 수기로 기록</a:t>
              </a:r>
              <a:endParaRPr lang="ko-KR" altLang="en-US" sz="1200" b="1">
                <a:solidFill>
                  <a:schemeClr val="dk1"/>
                </a:solidFill>
              </a:endParaRPr>
            </a:p>
          </p:txBody>
        </p:sp>
        <p:pic>
          <p:nvPicPr>
            <p:cNvPr id="27" name="Picture 2" descr="사람 픽토그램에 대한 이미지 검색결과"/>
            <p:cNvPicPr>
              <a:picLocks noChangeAspect="1" noChangeArrowheads="1"/>
            </p:cNvPicPr>
            <p:nvPr/>
          </p:nvPicPr>
          <p:blipFill rotWithShape="1">
            <a:blip r:embed="rId8"/>
            <a:srcRect l="50800" r="25300" b="46820"/>
            <a:stretch>
              <a:fillRect/>
            </a:stretch>
          </p:blipFill>
          <p:spPr>
            <a:xfrm>
              <a:off x="1115616" y="2114854"/>
              <a:ext cx="586351" cy="102611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6710" y="271681"/>
            <a:ext cx="1021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프로그램 구조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04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동네 도서관 서비스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8" name=""/>
          <p:cNvSpPr/>
          <p:nvPr/>
        </p:nvSpPr>
        <p:spPr>
          <a:xfrm rot="21600000">
            <a:off x="510502" y="2846488"/>
            <a:ext cx="1225306" cy="865004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44" cap="flat" cmpd="sng" algn="ctr">
            <a:solidFill>
              <a:srgbClr val="4a7ebb"/>
            </a:solidFill>
            <a:prstDash val="solid"/>
            <a:round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chemeClr val="lt1"/>
                </a:solidFill>
                <a:latin typeface="맑은 고딕"/>
                <a:ea typeface="맑은 고딕"/>
              </a:rPr>
              <a:t>로그인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9" name=""/>
          <p:cNvSpPr/>
          <p:nvPr/>
        </p:nvSpPr>
        <p:spPr>
          <a:xfrm rot="21600000">
            <a:off x="2196135" y="2971854"/>
            <a:ext cx="1512599" cy="614271"/>
          </a:xfrm>
          <a:prstGeom prst="roundRect">
            <a:avLst>
              <a:gd name="adj" fmla="val 16667"/>
            </a:avLst>
          </a:prstGeom>
          <a:solidFill>
            <a:srgbClr val="749bce"/>
          </a:solidFill>
          <a:ln w="9544" cap="flat" cmpd="sng" algn="ctr">
            <a:noFill/>
            <a:prstDash val="solid"/>
            <a:round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회원 메인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" name=""/>
          <p:cNvSpPr/>
          <p:nvPr/>
        </p:nvSpPr>
        <p:spPr>
          <a:xfrm rot="21600000">
            <a:off x="2196135" y="4308293"/>
            <a:ext cx="1512599" cy="614271"/>
          </a:xfrm>
          <a:prstGeom prst="roundRect">
            <a:avLst>
              <a:gd name="adj" fmla="val 16667"/>
            </a:avLst>
          </a:prstGeom>
          <a:solidFill>
            <a:srgbClr val="749bce"/>
          </a:solidFill>
          <a:ln w="9544" cap="flat" cmpd="sng" algn="ctr">
            <a:noFill/>
            <a:prstDash val="solid"/>
            <a:round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관리자 메인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" name=""/>
          <p:cNvSpPr/>
          <p:nvPr/>
        </p:nvSpPr>
        <p:spPr>
          <a:xfrm rot="21600000">
            <a:off x="2196135" y="1652886"/>
            <a:ext cx="1512599" cy="615834"/>
          </a:xfrm>
          <a:prstGeom prst="roundRect">
            <a:avLst>
              <a:gd name="adj" fmla="val 16667"/>
            </a:avLst>
          </a:prstGeom>
          <a:solidFill>
            <a:srgbClr val="749bce"/>
          </a:solidFill>
          <a:ln w="9544" cap="flat" cmpd="sng" algn="ctr">
            <a:noFill/>
            <a:prstDash val="solid"/>
            <a:round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회원 가입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" name=""/>
          <p:cNvSpPr/>
          <p:nvPr/>
        </p:nvSpPr>
        <p:spPr>
          <a:xfrm rot="21600000">
            <a:off x="4216618" y="1652886"/>
            <a:ext cx="1512599" cy="615834"/>
          </a:xfrm>
          <a:prstGeom prst="roundRect">
            <a:avLst>
              <a:gd name="adj" fmla="val 16667"/>
            </a:avLst>
          </a:prstGeom>
          <a:solidFill>
            <a:srgbClr val="a1bddf"/>
          </a:solidFill>
          <a:ln w="9544" cap="flat" cmpd="sng" algn="ctr">
            <a:noFill/>
            <a:prstDash val="solid"/>
            <a:round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DB 저장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" name=""/>
          <p:cNvSpPr/>
          <p:nvPr/>
        </p:nvSpPr>
        <p:spPr>
          <a:xfrm rot="21600000">
            <a:off x="4216618" y="4305111"/>
            <a:ext cx="1512599" cy="615834"/>
          </a:xfrm>
          <a:prstGeom prst="roundRect">
            <a:avLst>
              <a:gd name="adj" fmla="val 16667"/>
            </a:avLst>
          </a:prstGeom>
          <a:solidFill>
            <a:srgbClr val="a1bddf"/>
          </a:solidFill>
          <a:ln w="9544" cap="flat" cmpd="sng" algn="ctr">
            <a:noFill/>
            <a:prstDash val="solid"/>
            <a:round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계정 관리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" name=""/>
          <p:cNvSpPr/>
          <p:nvPr/>
        </p:nvSpPr>
        <p:spPr>
          <a:xfrm rot="21600000">
            <a:off x="4216618" y="5363802"/>
            <a:ext cx="1512599" cy="614216"/>
          </a:xfrm>
          <a:prstGeom prst="roundRect">
            <a:avLst>
              <a:gd name="adj" fmla="val 16667"/>
            </a:avLst>
          </a:prstGeom>
          <a:solidFill>
            <a:srgbClr val="a1bddf"/>
          </a:solidFill>
          <a:ln w="9544" cap="flat" cmpd="sng" algn="ctr">
            <a:noFill/>
            <a:prstDash val="solid"/>
            <a:round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도서 관리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" name=""/>
          <p:cNvSpPr/>
          <p:nvPr/>
        </p:nvSpPr>
        <p:spPr>
          <a:xfrm rot="21600000">
            <a:off x="6160966" y="5363802"/>
            <a:ext cx="2376040" cy="614216"/>
          </a:xfrm>
          <a:prstGeom prst="roundRect">
            <a:avLst>
              <a:gd name="adj" fmla="val 16667"/>
            </a:avLst>
          </a:prstGeom>
          <a:solidFill>
            <a:srgbClr val="d0ddef"/>
          </a:solidFill>
          <a:ln w="9544" cap="flat" cmpd="sng" algn="ctr">
            <a:noFill/>
            <a:prstDash val="solid"/>
            <a:round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도서 조회/추가/삭제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" name=""/>
          <p:cNvSpPr/>
          <p:nvPr/>
        </p:nvSpPr>
        <p:spPr>
          <a:xfrm rot="21600000">
            <a:off x="6156221" y="4305111"/>
            <a:ext cx="2160194" cy="615834"/>
          </a:xfrm>
          <a:prstGeom prst="roundRect">
            <a:avLst>
              <a:gd name="adj" fmla="val 16667"/>
            </a:avLst>
          </a:prstGeom>
          <a:solidFill>
            <a:srgbClr val="d0ddef"/>
          </a:solidFill>
          <a:ln w="9544" cap="flat" cmpd="sng" algn="ctr">
            <a:noFill/>
            <a:prstDash val="solid"/>
            <a:round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계정 조회/삭제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7" name=""/>
          <p:cNvSpPr/>
          <p:nvPr/>
        </p:nvSpPr>
        <p:spPr>
          <a:xfrm rot="21600000">
            <a:off x="4218144" y="2577120"/>
            <a:ext cx="1512599" cy="685662"/>
          </a:xfrm>
          <a:prstGeom prst="roundRect">
            <a:avLst>
              <a:gd name="adj" fmla="val 16667"/>
            </a:avLst>
          </a:prstGeom>
          <a:solidFill>
            <a:srgbClr val="a1bddf"/>
          </a:solidFill>
          <a:ln w="9544" cap="flat" cmpd="sng" algn="ctr">
            <a:noFill/>
            <a:prstDash val="solid"/>
            <a:round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도서 대여/반납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" name=""/>
          <p:cNvSpPr/>
          <p:nvPr/>
        </p:nvSpPr>
        <p:spPr>
          <a:xfrm rot="21600000">
            <a:off x="4216618" y="3429000"/>
            <a:ext cx="1512599" cy="614216"/>
          </a:xfrm>
          <a:prstGeom prst="roundRect">
            <a:avLst>
              <a:gd name="adj" fmla="val 16667"/>
            </a:avLst>
          </a:prstGeom>
          <a:solidFill>
            <a:srgbClr val="a1bddf"/>
          </a:solidFill>
          <a:ln w="9544" cap="flat" cmpd="sng" algn="ctr">
            <a:noFill/>
            <a:prstDash val="solid"/>
            <a:round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열람실 이용</a:t>
            </a:r>
            <a:endParaRPr xmlns:mc="http://schemas.openxmlformats.org/markup-compatibility/2006" xmlns:hp="http://schemas.haansoft.com/office/presentation/8.0" kumimoji="0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1735808" y="3278181"/>
            <a:ext cx="460327" cy="0"/>
          </a:xfrm>
          <a:prstGeom prst="line">
            <a:avLst/>
          </a:prstGeom>
          <a:ln w="25452" cap="flat" cmpd="sng" algn="ctr">
            <a:solidFill>
              <a:srgbClr val="4a7ebb"/>
            </a:solidFill>
            <a:prstDash val="solid"/>
            <a:round/>
          </a:ln>
        </p:spPr>
      </p:cxnSp>
      <p:cxnSp>
        <p:nvCxnSpPr>
          <p:cNvPr id="30" name=""/>
          <p:cNvCxnSpPr/>
          <p:nvPr/>
        </p:nvCxnSpPr>
        <p:spPr>
          <a:xfrm rot="5400000">
            <a:off x="875820" y="3303247"/>
            <a:ext cx="2653788" cy="1588"/>
          </a:xfrm>
          <a:prstGeom prst="bentConnector4">
            <a:avLst>
              <a:gd name="adj1" fmla="val 408"/>
              <a:gd name="adj2" fmla="val 13740928"/>
            </a:avLst>
          </a:prstGeom>
          <a:ln w="25452" cap="flat" cmpd="sng" algn="ctr">
            <a:solidFill>
              <a:srgbClr val="4a7ebb"/>
            </a:solidFill>
            <a:prstDash val="solid"/>
            <a:round/>
          </a:ln>
        </p:spPr>
      </p:cxnSp>
      <p:cxnSp>
        <p:nvCxnSpPr>
          <p:cNvPr id="31" name=""/>
          <p:cNvCxnSpPr/>
          <p:nvPr/>
        </p:nvCxnSpPr>
        <p:spPr>
          <a:xfrm>
            <a:off x="3708734" y="1960831"/>
            <a:ext cx="507883" cy="0"/>
          </a:xfrm>
          <a:prstGeom prst="line">
            <a:avLst/>
          </a:prstGeom>
          <a:ln w="25452" cap="flat" cmpd="sng" algn="ctr">
            <a:solidFill>
              <a:srgbClr val="4a7ebb"/>
            </a:solidFill>
            <a:prstDash val="solid"/>
            <a:round/>
          </a:ln>
        </p:spPr>
      </p:cxnSp>
      <p:grpSp>
        <p:nvGrpSpPr>
          <p:cNvPr id="32" name="Group 1"/>
          <p:cNvGrpSpPr/>
          <p:nvPr/>
        </p:nvGrpSpPr>
        <p:grpSpPr>
          <a:xfrm rot="0">
            <a:off x="3708734" y="2921060"/>
            <a:ext cx="520610" cy="814266"/>
            <a:chOff x="3558534" y="2871253"/>
            <a:chExt cx="520610" cy="814266"/>
          </a:xfrm>
        </p:grpSpPr>
        <p:cxnSp>
          <p:nvCxnSpPr>
            <p:cNvPr id="33" name=""/>
            <p:cNvCxnSpPr/>
            <p:nvPr/>
          </p:nvCxnSpPr>
          <p:spPr>
            <a:xfrm>
              <a:off x="3558534" y="3228373"/>
              <a:ext cx="303144" cy="0"/>
            </a:xfrm>
            <a:prstGeom prst="line">
              <a:avLst/>
            </a:prstGeom>
            <a:ln w="25452" cap="flat" cmpd="sng" algn="ctr">
              <a:solidFill>
                <a:srgbClr val="4a7ebb"/>
              </a:solidFill>
              <a:prstDash val="solid"/>
              <a:round/>
            </a:ln>
          </p:spPr>
        </p:cxnSp>
        <p:cxnSp>
          <p:nvCxnSpPr>
            <p:cNvPr id="34" name=""/>
            <p:cNvCxnSpPr/>
            <p:nvPr/>
          </p:nvCxnSpPr>
          <p:spPr>
            <a:xfrm rot="10800000" flipV="1">
              <a:off x="4066418" y="2871253"/>
              <a:ext cx="12726" cy="814266"/>
            </a:xfrm>
            <a:prstGeom prst="bentConnector3">
              <a:avLst>
                <a:gd name="adj1" fmla="val 1799997"/>
              </a:avLst>
            </a:prstGeom>
            <a:ln w="25452" cap="flat" cmpd="sng" algn="ctr">
              <a:solidFill>
                <a:srgbClr val="4a7ebb"/>
              </a:solidFill>
              <a:prstDash val="solid"/>
              <a:round/>
            </a:ln>
          </p:spPr>
        </p:cxnSp>
      </p:grpSp>
      <p:cxnSp>
        <p:nvCxnSpPr>
          <p:cNvPr id="35" name=""/>
          <p:cNvCxnSpPr/>
          <p:nvPr/>
        </p:nvCxnSpPr>
        <p:spPr>
          <a:xfrm flipV="1">
            <a:off x="3708734" y="4613056"/>
            <a:ext cx="507883" cy="1562"/>
          </a:xfrm>
          <a:prstGeom prst="line">
            <a:avLst/>
          </a:prstGeom>
          <a:ln w="25452" cap="flat" cmpd="sng" algn="ctr">
            <a:solidFill>
              <a:srgbClr val="4a7ebb"/>
            </a:solidFill>
            <a:prstDash val="solid"/>
            <a:round/>
          </a:ln>
        </p:spPr>
      </p:cxnSp>
      <p:cxnSp>
        <p:nvCxnSpPr>
          <p:cNvPr id="36" name=""/>
          <p:cNvCxnSpPr/>
          <p:nvPr/>
        </p:nvCxnSpPr>
        <p:spPr>
          <a:xfrm>
            <a:off x="5729217" y="4613056"/>
            <a:ext cx="427004" cy="0"/>
          </a:xfrm>
          <a:prstGeom prst="line">
            <a:avLst/>
          </a:prstGeom>
          <a:ln w="25452" cap="flat" cmpd="sng" algn="ctr">
            <a:solidFill>
              <a:srgbClr val="4a7ebb"/>
            </a:solidFill>
            <a:prstDash val="solid"/>
            <a:round/>
          </a:ln>
        </p:spPr>
      </p:cxnSp>
      <p:cxnSp>
        <p:nvCxnSpPr>
          <p:cNvPr id="37" name=""/>
          <p:cNvCxnSpPr/>
          <p:nvPr/>
        </p:nvCxnSpPr>
        <p:spPr>
          <a:xfrm rot="10800000" flipV="1">
            <a:off x="4216618" y="4613056"/>
            <a:ext cx="12726" cy="1058635"/>
          </a:xfrm>
          <a:prstGeom prst="bentConnector3">
            <a:avLst>
              <a:gd name="adj1" fmla="val 1799997"/>
            </a:avLst>
          </a:prstGeom>
          <a:ln w="25452" cap="flat" cmpd="sng" algn="ctr">
            <a:solidFill>
              <a:srgbClr val="4a7ebb"/>
            </a:solidFill>
            <a:prstDash val="solid"/>
            <a:round/>
          </a:ln>
        </p:spPr>
      </p:cxnSp>
      <p:cxnSp>
        <p:nvCxnSpPr>
          <p:cNvPr id="38" name=""/>
          <p:cNvCxnSpPr/>
          <p:nvPr/>
        </p:nvCxnSpPr>
        <p:spPr>
          <a:xfrm>
            <a:off x="5729217" y="5671692"/>
            <a:ext cx="431748" cy="0"/>
          </a:xfrm>
          <a:prstGeom prst="line">
            <a:avLst/>
          </a:prstGeom>
          <a:ln w="25452" cap="flat" cmpd="sng" algn="ctr">
            <a:solidFill>
              <a:srgbClr val="4a7ebb"/>
            </a:solidFill>
            <a:prstDash val="solid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6710" y="271681"/>
            <a:ext cx="1021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프로그램 화면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동네 도서관 서비스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9" name=""/>
          <p:cNvSpPr/>
          <p:nvPr/>
        </p:nvSpPr>
        <p:spPr>
          <a:xfrm>
            <a:off x="4211960" y="3429000"/>
            <a:ext cx="720080" cy="720079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8064" y="4149079"/>
            <a:ext cx="3409755" cy="2160240"/>
          </a:xfrm>
          <a:prstGeom prst="rect">
            <a:avLst/>
          </a:prstGeom>
        </p:spPr>
      </p:pic>
      <p:cxnSp>
        <p:nvCxnSpPr>
          <p:cNvPr id="23" name=""/>
          <p:cNvCxnSpPr/>
          <p:nvPr/>
        </p:nvCxnSpPr>
        <p:spPr>
          <a:xfrm>
            <a:off x="3347864" y="3789040"/>
            <a:ext cx="2448272" cy="0"/>
          </a:xfrm>
          <a:prstGeom prst="line">
            <a:avLst/>
          </a:prstGeom>
          <a:ln>
            <a:solidFill>
              <a:srgbClr val="17375e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rot="16200000" flipH="1" flipV="1">
            <a:off x="3599892" y="3825043"/>
            <a:ext cx="1944216" cy="0"/>
          </a:xfrm>
          <a:prstGeom prst="line">
            <a:avLst/>
          </a:prstGeom>
          <a:ln cap="rnd">
            <a:solidFill>
              <a:srgbClr val="17375e"/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 txBox="1"/>
          <p:nvPr/>
        </p:nvSpPr>
        <p:spPr>
          <a:xfrm>
            <a:off x="2915815" y="3429000"/>
            <a:ext cx="151216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latin typeface="나눔손글씨 붓"/>
                <a:ea typeface="나눔손글씨 붓"/>
              </a:rPr>
              <a:t>메인 페이지</a:t>
            </a:r>
            <a:endParaRPr lang="ko-KR" altLang="en-US"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  <a:tileRect/>
              </a:gradFill>
              <a:latin typeface="나눔손글씨 붓"/>
              <a:ea typeface="나눔손글씨 붓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2051720" y="3789040"/>
            <a:ext cx="2160240" cy="366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latin typeface="나눔손글씨 붓"/>
                <a:ea typeface="나눔손글씨 붓"/>
              </a:rPr>
              <a:t>사용자 열람실 대여 화면</a:t>
            </a:r>
            <a:endParaRPr lang="ko-KR" altLang="en-US"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  <a:tileRect/>
              </a:gradFill>
              <a:latin typeface="나눔손글씨 붓"/>
              <a:ea typeface="나눔손글씨 붓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5220072" y="3787120"/>
            <a:ext cx="1656184" cy="36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latin typeface="나눔손글씨 붓"/>
                <a:ea typeface="나눔손글씨 붓"/>
              </a:rPr>
              <a:t>관리자 </a:t>
            </a:r>
            <a:r>
              <a:rPr lang="en-US" altLang="ko-KR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latin typeface="나눔손글씨 붓"/>
                <a:ea typeface="나눔손글씨 붓"/>
              </a:rPr>
              <a:t>-</a:t>
            </a:r>
            <a:r>
              <a:rPr lang="ko-KR" altLang="en-US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latin typeface="나눔손글씨 붓"/>
                <a:ea typeface="나눔손글씨 붓"/>
              </a:rPr>
              <a:t> 도서관리</a:t>
            </a:r>
            <a:endParaRPr lang="ko-KR" altLang="en-US"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  <a:tileRect/>
              </a:gradFill>
              <a:latin typeface="나눔손글씨 붓"/>
              <a:ea typeface="나눔손글씨 붓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5220072" y="3429000"/>
            <a:ext cx="1800200" cy="36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latin typeface="나눔손글씨 붓"/>
                <a:ea typeface="나눔손글씨 붓"/>
              </a:rPr>
              <a:t>사용자 도서 대여 화면</a:t>
            </a:r>
            <a:endParaRPr lang="ko-KR" altLang="en-US"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  <a:tileRect/>
              </a:gradFill>
              <a:latin typeface="나눔손글씨 붓"/>
              <a:ea typeface="나눔손글씨 붓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-108520" y="692696"/>
            <a:ext cx="3024336" cy="36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>
                <a:solidFill>
                  <a:schemeClr val="tx2"/>
                </a:solidFill>
              </a:rPr>
              <a:t>[   </a:t>
            </a:r>
            <a:r>
              <a:rPr lang="ko-KR" altLang="en-US" b="1" spc="-150">
                <a:solidFill>
                  <a:schemeClr val="tx2"/>
                </a:solidFill>
              </a:rPr>
              <a:t>주요 화면 소개   </a:t>
            </a:r>
            <a:r>
              <a:rPr lang="en-US" altLang="ko-KR" b="1" spc="-150">
                <a:solidFill>
                  <a:schemeClr val="tx2"/>
                </a:solidFill>
              </a:rPr>
              <a:t>]</a:t>
            </a:r>
            <a:endParaRPr lang="en-US" altLang="ko-KR" b="1" spc="-150">
              <a:solidFill>
                <a:schemeClr val="tx2"/>
              </a:solidFill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1560" y="1284838"/>
            <a:ext cx="3384376" cy="2144161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6182" y="4149080"/>
            <a:ext cx="3409753" cy="2160239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19708" y="1266873"/>
            <a:ext cx="3412731" cy="2162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1010" y="271681"/>
            <a:ext cx="4591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시연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06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동네 도서관 서비스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632" y="3429000"/>
            <a:ext cx="1489215" cy="1728192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1187624" y="2132856"/>
            <a:ext cx="2304256" cy="1008112"/>
          </a:xfrm>
          <a:prstGeom prst="wedgeRectCallout">
            <a:avLst>
              <a:gd name="adj1" fmla="val -20833"/>
              <a:gd name="adj2" fmla="val 6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시연 동영상 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보러가시죠</a:t>
            </a:r>
            <a:r>
              <a:rPr lang="en-US" altLang="ko-KR"/>
              <a:t>!!</a:t>
            </a:r>
            <a:endParaRPr lang="en-US" altLang="ko-KR"/>
          </a:p>
        </p:txBody>
      </p:sp>
      <p:pic>
        <p:nvPicPr>
          <p:cNvPr id="21" name="videoPresentation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4283968" y="2286000"/>
            <a:ext cx="4067175" cy="228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5079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9585" y="271681"/>
            <a:ext cx="7258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에필로그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07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동네 도서관 서비스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" name=""/>
          <p:cNvSpPr/>
          <p:nvPr/>
        </p:nvSpPr>
        <p:spPr>
          <a:xfrm>
            <a:off x="1043608" y="2348880"/>
            <a:ext cx="6912768" cy="273630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1368104" y="2578219"/>
            <a:ext cx="6407791" cy="22909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-도서DB에 칼럼을 더 추가하고, 조회에서 메뉴별로 조회할 수 있도록 했으면 합니다.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-비회원 모드를 추가하여, 비회원도 책을 조회하고, 열람실을 이용할 수 있었으면 합니다.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-ID를 DB로 관리하다보니 동시로그인이 안된다는 점이 아쉬웠습니다.</a:t>
            </a:r>
            <a:endParaRPr lang="ko-KR" altLang="en-US"/>
          </a:p>
        </p:txBody>
      </p:sp>
      <p:sp>
        <p:nvSpPr>
          <p:cNvPr id="16" name="TextBox 20"/>
          <p:cNvSpPr txBox="1"/>
          <p:nvPr/>
        </p:nvSpPr>
        <p:spPr>
          <a:xfrm>
            <a:off x="2483768" y="1412776"/>
            <a:ext cx="417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>
                <a:solidFill>
                  <a:schemeClr val="tx2"/>
                </a:solidFill>
              </a:rPr>
              <a:t>[   </a:t>
            </a:r>
            <a:r>
              <a:rPr lang="ko-KR" altLang="en-US" b="1" spc="-150">
                <a:solidFill>
                  <a:schemeClr val="tx2"/>
                </a:solidFill>
              </a:rPr>
              <a:t>에필로그   </a:t>
            </a:r>
            <a:r>
              <a:rPr lang="en-US" altLang="ko-KR" b="1" spc="-150">
                <a:solidFill>
                  <a:schemeClr val="tx2"/>
                </a:solidFill>
              </a:rPr>
              <a:t>]</a:t>
            </a:r>
            <a:endParaRPr lang="en-US" altLang="ko-KR" b="1" spc="-15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628</ep:Words>
  <ep:PresentationFormat>화면 슬라이드 쇼(4:3)</ep:PresentationFormat>
  <ep:Paragraphs>260</ep:Paragraphs>
  <ep:Slides>11</ep:Slides>
  <ep:Notes>21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2016-11-03T20:47:04.000</dcterms:created>
  <dc:creator>minhee park</dc:creator>
  <cp:lastModifiedBy>KGITBank</cp:lastModifiedBy>
  <dcterms:modified xsi:type="dcterms:W3CDTF">2020-05-22T11:23:30.398</dcterms:modified>
  <cp:revision>62</cp:revision>
  <dc:title>슬라이드 1</dc:title>
  <cp:version>1000.0000.01</cp:version>
</cp:coreProperties>
</file>